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58" r:id="rId5"/>
    <p:sldId id="259" r:id="rId6"/>
    <p:sldId id="261" r:id="rId7"/>
    <p:sldId id="262" r:id="rId8"/>
    <p:sldId id="263" r:id="rId9"/>
    <p:sldId id="267" r:id="rId10"/>
    <p:sldId id="266" r:id="rId11"/>
    <p:sldId id="286" r:id="rId12"/>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autoAdjust="0"/>
  </p:normalViewPr>
  <p:slideViewPr>
    <p:cSldViewPr snapToGrid="0">
      <p:cViewPr varScale="1">
        <p:scale>
          <a:sx n="92" d="100"/>
          <a:sy n="92" d="100"/>
        </p:scale>
        <p:origin x="-1374"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B9A685-1B7C-4745-A8E8-E31C6A8693D2}"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EA31C-B133-4822-9581-5EF1AA0EDC92}" type="slidenum">
              <a:rPr lang="en-US" smtClean="0"/>
              <a:t>‹#›</a:t>
            </a:fld>
            <a:endParaRPr lang="en-US"/>
          </a:p>
        </p:txBody>
      </p:sp>
    </p:spTree>
    <p:extLst>
      <p:ext uri="{BB962C8B-B14F-4D97-AF65-F5344CB8AC3E}">
        <p14:creationId xmlns:p14="http://schemas.microsoft.com/office/powerpoint/2010/main" val="3894348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B9A685-1B7C-4745-A8E8-E31C6A8693D2}"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EA31C-B133-4822-9581-5EF1AA0EDC92}" type="slidenum">
              <a:rPr lang="en-US" smtClean="0"/>
              <a:t>‹#›</a:t>
            </a:fld>
            <a:endParaRPr lang="en-US"/>
          </a:p>
        </p:txBody>
      </p:sp>
    </p:spTree>
    <p:extLst>
      <p:ext uri="{BB962C8B-B14F-4D97-AF65-F5344CB8AC3E}">
        <p14:creationId xmlns:p14="http://schemas.microsoft.com/office/powerpoint/2010/main" val="2548500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B9A685-1B7C-4745-A8E8-E31C6A8693D2}"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EA31C-B133-4822-9581-5EF1AA0EDC92}" type="slidenum">
              <a:rPr lang="en-US" smtClean="0"/>
              <a:t>‹#›</a:t>
            </a:fld>
            <a:endParaRPr lang="en-US"/>
          </a:p>
        </p:txBody>
      </p:sp>
    </p:spTree>
    <p:extLst>
      <p:ext uri="{BB962C8B-B14F-4D97-AF65-F5344CB8AC3E}">
        <p14:creationId xmlns:p14="http://schemas.microsoft.com/office/powerpoint/2010/main" val="70573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B9A685-1B7C-4745-A8E8-E31C6A8693D2}"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EA31C-B133-4822-9581-5EF1AA0EDC92}" type="slidenum">
              <a:rPr lang="en-US" smtClean="0"/>
              <a:t>‹#›</a:t>
            </a:fld>
            <a:endParaRPr lang="en-US"/>
          </a:p>
        </p:txBody>
      </p:sp>
    </p:spTree>
    <p:extLst>
      <p:ext uri="{BB962C8B-B14F-4D97-AF65-F5344CB8AC3E}">
        <p14:creationId xmlns:p14="http://schemas.microsoft.com/office/powerpoint/2010/main" val="930403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FB9A685-1B7C-4745-A8E8-E31C6A8693D2}" type="datetimeFigureOut">
              <a:rPr lang="en-US" smtClean="0"/>
              <a:t>1/28/2021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EA31C-B133-4822-9581-5EF1AA0EDC92}" type="slidenum">
              <a:rPr lang="en-US" smtClean="0"/>
              <a:t>‹#›</a:t>
            </a:fld>
            <a:endParaRPr lang="en-US"/>
          </a:p>
        </p:txBody>
      </p:sp>
    </p:spTree>
    <p:extLst>
      <p:ext uri="{BB962C8B-B14F-4D97-AF65-F5344CB8AC3E}">
        <p14:creationId xmlns:p14="http://schemas.microsoft.com/office/powerpoint/2010/main" val="3226769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B9A685-1B7C-4745-A8E8-E31C6A8693D2}" type="datetimeFigureOut">
              <a:rPr lang="en-US" smtClean="0"/>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EA31C-B133-4822-9581-5EF1AA0EDC92}" type="slidenum">
              <a:rPr lang="en-US" smtClean="0"/>
              <a:t>‹#›</a:t>
            </a:fld>
            <a:endParaRPr lang="en-US"/>
          </a:p>
        </p:txBody>
      </p:sp>
    </p:spTree>
    <p:extLst>
      <p:ext uri="{BB962C8B-B14F-4D97-AF65-F5344CB8AC3E}">
        <p14:creationId xmlns:p14="http://schemas.microsoft.com/office/powerpoint/2010/main" val="2047450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B9A685-1B7C-4745-A8E8-E31C6A8693D2}" type="datetimeFigureOut">
              <a:rPr lang="en-US" smtClean="0"/>
              <a:t>1/28/2021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7EA31C-B133-4822-9581-5EF1AA0EDC92}" type="slidenum">
              <a:rPr lang="en-US" smtClean="0"/>
              <a:t>‹#›</a:t>
            </a:fld>
            <a:endParaRPr lang="en-US"/>
          </a:p>
        </p:txBody>
      </p:sp>
    </p:spTree>
    <p:extLst>
      <p:ext uri="{BB962C8B-B14F-4D97-AF65-F5344CB8AC3E}">
        <p14:creationId xmlns:p14="http://schemas.microsoft.com/office/powerpoint/2010/main" val="2805328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B9A685-1B7C-4745-A8E8-E31C6A8693D2}" type="datetimeFigureOut">
              <a:rPr lang="en-US" smtClean="0"/>
              <a:t>1/28/2021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7EA31C-B133-4822-9581-5EF1AA0EDC92}" type="slidenum">
              <a:rPr lang="en-US" smtClean="0"/>
              <a:t>‹#›</a:t>
            </a:fld>
            <a:endParaRPr lang="en-US"/>
          </a:p>
        </p:txBody>
      </p:sp>
    </p:spTree>
    <p:extLst>
      <p:ext uri="{BB962C8B-B14F-4D97-AF65-F5344CB8AC3E}">
        <p14:creationId xmlns:p14="http://schemas.microsoft.com/office/powerpoint/2010/main" val="1127388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B9A685-1B7C-4745-A8E8-E31C6A8693D2}" type="datetimeFigureOut">
              <a:rPr lang="en-US" smtClean="0"/>
              <a:t>1/28/2021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7EA31C-B133-4822-9581-5EF1AA0EDC92}" type="slidenum">
              <a:rPr lang="en-US" smtClean="0"/>
              <a:t>‹#›</a:t>
            </a:fld>
            <a:endParaRPr lang="en-US"/>
          </a:p>
        </p:txBody>
      </p:sp>
    </p:spTree>
    <p:extLst>
      <p:ext uri="{BB962C8B-B14F-4D97-AF65-F5344CB8AC3E}">
        <p14:creationId xmlns:p14="http://schemas.microsoft.com/office/powerpoint/2010/main" val="1070978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FB9A685-1B7C-4745-A8E8-E31C6A8693D2}" type="datetimeFigureOut">
              <a:rPr lang="en-US" smtClean="0"/>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EA31C-B133-4822-9581-5EF1AA0EDC92}" type="slidenum">
              <a:rPr lang="en-US" smtClean="0"/>
              <a:t>‹#›</a:t>
            </a:fld>
            <a:endParaRPr lang="en-US"/>
          </a:p>
        </p:txBody>
      </p:sp>
    </p:spTree>
    <p:extLst>
      <p:ext uri="{BB962C8B-B14F-4D97-AF65-F5344CB8AC3E}">
        <p14:creationId xmlns:p14="http://schemas.microsoft.com/office/powerpoint/2010/main" val="1050684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FB9A685-1B7C-4745-A8E8-E31C6A8693D2}" type="datetimeFigureOut">
              <a:rPr lang="en-US" smtClean="0"/>
              <a:t>1/28/2021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EA31C-B133-4822-9581-5EF1AA0EDC92}" type="slidenum">
              <a:rPr lang="en-US" smtClean="0"/>
              <a:t>‹#›</a:t>
            </a:fld>
            <a:endParaRPr lang="en-US"/>
          </a:p>
        </p:txBody>
      </p:sp>
    </p:spTree>
    <p:extLst>
      <p:ext uri="{BB962C8B-B14F-4D97-AF65-F5344CB8AC3E}">
        <p14:creationId xmlns:p14="http://schemas.microsoft.com/office/powerpoint/2010/main" val="1066098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B9A685-1B7C-4745-A8E8-E31C6A8693D2}" type="datetimeFigureOut">
              <a:rPr lang="en-US" smtClean="0"/>
              <a:t>1/28/2021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7EA31C-B133-4822-9581-5EF1AA0EDC92}" type="slidenum">
              <a:rPr lang="en-US" smtClean="0"/>
              <a:t>‹#›</a:t>
            </a:fld>
            <a:endParaRPr lang="en-US"/>
          </a:p>
        </p:txBody>
      </p:sp>
    </p:spTree>
    <p:extLst>
      <p:ext uri="{BB962C8B-B14F-4D97-AF65-F5344CB8AC3E}">
        <p14:creationId xmlns:p14="http://schemas.microsoft.com/office/powerpoint/2010/main" val="20082208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12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04109" y="2618508"/>
            <a:ext cx="6036324" cy="3512127"/>
          </a:xfrm>
        </p:spPr>
        <p:txBody>
          <a:bodyPr>
            <a:noAutofit/>
          </a:bodyPr>
          <a:lstStyle/>
          <a:p>
            <a:pPr>
              <a:lnSpc>
                <a:spcPct val="150000"/>
              </a:lnSpc>
            </a:pPr>
            <a:r>
              <a:rPr lang="en-US" altLang="en-US" sz="3200" b="1" dirty="0" smtClean="0">
                <a:solidFill>
                  <a:srgbClr val="FF0000"/>
                </a:solidFill>
                <a:latin typeface="Times New Roman" panose="02020603050405020304" pitchFamily="18" charset="0"/>
                <a:cs typeface="Times New Roman" panose="02020603050405020304" pitchFamily="18" charset="0"/>
              </a:rPr>
              <a:t>CHUYÊN </a:t>
            </a:r>
            <a:r>
              <a:rPr lang="en-US" altLang="en-US" sz="3200" b="1" dirty="0">
                <a:solidFill>
                  <a:srgbClr val="FF0000"/>
                </a:solidFill>
                <a:latin typeface="Times New Roman" panose="02020603050405020304" pitchFamily="18" charset="0"/>
                <a:cs typeface="Times New Roman" panose="02020603050405020304" pitchFamily="18" charset="0"/>
              </a:rPr>
              <a:t>ĐỀ</a:t>
            </a:r>
            <a:r>
              <a:rPr lang="en-US" altLang="en-US" sz="2400" dirty="0">
                <a:solidFill>
                  <a:srgbClr val="FF0000"/>
                </a:solidFill>
                <a:latin typeface="Times New Roman" panose="02020603050405020304" pitchFamily="18" charset="0"/>
                <a:cs typeface="Times New Roman" panose="02020603050405020304" pitchFamily="18" charset="0"/>
              </a:rPr>
              <a:t/>
            </a:r>
            <a:br>
              <a:rPr lang="en-US" altLang="en-US" sz="2400" dirty="0">
                <a:solidFill>
                  <a:srgbClr val="FF0000"/>
                </a:solidFill>
                <a:latin typeface="Times New Roman" panose="02020603050405020304" pitchFamily="18" charset="0"/>
                <a:cs typeface="Times New Roman" panose="02020603050405020304" pitchFamily="18" charset="0"/>
              </a:rPr>
            </a:br>
            <a:r>
              <a:rPr lang="en-US" alt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HỖ TRỢ CHA MẸ CHUẨN BỊ </a:t>
            </a:r>
            <a:r>
              <a:rPr lang="en-US" altLang="en-US" sz="2400" b="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CHO </a:t>
            </a:r>
            <a:r>
              <a:rPr lang="en-US" altLang="en-US" sz="2400" b="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altLang="en-US" sz="2400" b="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altLang="en-US" sz="2400" b="1"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TRẺ 5 </a:t>
            </a:r>
            <a:r>
              <a:rPr lang="en-US" alt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TUỔI SẴN SÀNG VÀO LỚP MỘT</a:t>
            </a:r>
            <a:br>
              <a:rPr lang="en-US" altLang="en-US" sz="2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altLang="en-US" sz="2400" b="1" i="1" dirty="0" err="1"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Tân</a:t>
            </a:r>
            <a:r>
              <a:rPr lang="en-US" altLang="en-US" sz="24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400" b="1" i="1" dirty="0" err="1">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Bình</a:t>
            </a:r>
            <a:r>
              <a:rPr lang="en-US" altLang="en-US" sz="2400"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400" b="1" i="1" dirty="0" err="1">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ngày</a:t>
            </a:r>
            <a:r>
              <a:rPr lang="en-US" altLang="en-US" sz="2400"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4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29 </a:t>
            </a:r>
            <a:r>
              <a:rPr lang="en-US" altLang="en-US" sz="2400" b="1" i="1" dirty="0" err="1">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tháng</a:t>
            </a:r>
            <a:r>
              <a:rPr lang="en-US" altLang="en-US" sz="2400"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4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01 </a:t>
            </a:r>
            <a:r>
              <a:rPr lang="en-US" altLang="en-US" sz="2400" b="1" i="1" dirty="0" err="1">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năm</a:t>
            </a:r>
            <a:r>
              <a:rPr lang="en-US" altLang="en-US" sz="2400"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n-US" sz="2400" b="1" i="1" dirty="0" smtClean="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2021</a:t>
            </a:r>
            <a:r>
              <a:rPr lang="en-US" altLang="en-US" sz="2400"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altLang="en-US" sz="2400" b="1" i="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US" sz="2400" i="1" dirty="0">
              <a:solidFill>
                <a:srgbClr val="0070C0"/>
              </a:solidFill>
              <a:effectLst>
                <a:outerShdw blurRad="38100" dist="38100" dir="2700000" algn="tl">
                  <a:srgbClr val="000000">
                    <a:alpha val="43137"/>
                  </a:srgbClr>
                </a:outerShdw>
              </a:effectLst>
            </a:endParaRPr>
          </a:p>
        </p:txBody>
      </p:sp>
      <p:sp>
        <p:nvSpPr>
          <p:cNvPr id="4" name="Rectangle 5"/>
          <p:cNvSpPr txBox="1">
            <a:spLocks noChangeArrowheads="1"/>
          </p:cNvSpPr>
          <p:nvPr/>
        </p:nvSpPr>
        <p:spPr bwMode="auto">
          <a:xfrm>
            <a:off x="914400" y="83128"/>
            <a:ext cx="7534275" cy="7835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endParaRPr lang="en-US" altLang="en-US" sz="2200" b="1" kern="0" dirty="0">
              <a:solidFill>
                <a:srgbClr val="0000FF"/>
              </a:solidFill>
            </a:endParaRPr>
          </a:p>
          <a:p>
            <a:pPr marL="0" indent="0" algn="ctr">
              <a:buFontTx/>
              <a:buNone/>
            </a:pPr>
            <a:r>
              <a:rPr lang="en-US" altLang="en-US" sz="2200" b="1" kern="0" dirty="0">
                <a:solidFill>
                  <a:srgbClr val="0000FF"/>
                </a:solidFill>
                <a:latin typeface="Arial" pitchFamily="34" charset="0"/>
                <a:cs typeface="Arial" pitchFamily="34" charset="0"/>
              </a:rPr>
              <a:t>ỦY BAN NHÂN DÂN QUẬN TÂN BÌNH</a:t>
            </a:r>
          </a:p>
          <a:p>
            <a:pPr marL="0" indent="0" algn="ctr">
              <a:buFontTx/>
              <a:buNone/>
            </a:pPr>
            <a:r>
              <a:rPr lang="en-US" altLang="en-US" sz="2200" b="1" kern="0" dirty="0" smtClean="0">
                <a:solidFill>
                  <a:srgbClr val="0000FF"/>
                </a:solidFill>
                <a:latin typeface="Arial" pitchFamily="34" charset="0"/>
                <a:cs typeface="Arial" pitchFamily="34" charset="0"/>
              </a:rPr>
              <a:t>TRƯỜNG MẦM NON 4</a:t>
            </a:r>
            <a:endParaRPr lang="en-US" altLang="en-US" sz="2200" b="1" kern="0" dirty="0">
              <a:solidFill>
                <a:srgbClr val="0000FF"/>
              </a:solidFill>
              <a:latin typeface="Arial" pitchFamily="34" charset="0"/>
              <a:cs typeface="Arial" pitchFamily="34" charset="0"/>
            </a:endParaRPr>
          </a:p>
          <a:p>
            <a:pPr marL="0" indent="0" algn="ctr">
              <a:buFontTx/>
              <a:buNone/>
            </a:pPr>
            <a:endParaRPr lang="en-US" altLang="en-US" sz="2200" b="1" kern="0" dirty="0">
              <a:solidFill>
                <a:srgbClr val="0000FF"/>
              </a:solidFill>
            </a:endParaRPr>
          </a:p>
        </p:txBody>
      </p:sp>
      <p:pic>
        <p:nvPicPr>
          <p:cNvPr id="5" name="Picture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5683" y="391756"/>
            <a:ext cx="752067" cy="752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70584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9545" y="365126"/>
            <a:ext cx="8104909" cy="819437"/>
          </a:xfrm>
        </p:spPr>
        <p:txBody>
          <a:bodyPr>
            <a:normAutofit/>
          </a:bodyPr>
          <a:lstStyle/>
          <a:p>
            <a:r>
              <a:rPr lang="vi-VN" sz="2400" b="1" dirty="0">
                <a:solidFill>
                  <a:srgbClr val="7030A0"/>
                </a:solidFill>
                <a:latin typeface="Times New Roman" panose="02020603050405020304" pitchFamily="18" charset="0"/>
                <a:cs typeface="Times New Roman" panose="02020603050405020304" pitchFamily="18" charset="0"/>
              </a:rPr>
              <a:t>4. Nội dung hỗ trợ cùng cha mẹ chuẩn bị cho trẻ vào </a:t>
            </a:r>
            <a:r>
              <a:rPr lang="vi-VN" sz="2400" b="1" dirty="0" smtClean="0">
                <a:solidFill>
                  <a:srgbClr val="7030A0"/>
                </a:solidFill>
                <a:latin typeface="Times New Roman" panose="02020603050405020304" pitchFamily="18" charset="0"/>
                <a:cs typeface="Times New Roman" panose="02020603050405020304" pitchFamily="18" charset="0"/>
              </a:rPr>
              <a:t>lớp một</a:t>
            </a: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42769" y="1355436"/>
            <a:ext cx="8182840" cy="4492047"/>
          </a:xfrm>
        </p:spPr>
        <p:txBody>
          <a:bodyPr>
            <a:normAutofit/>
          </a:bodyPr>
          <a:lstStyle/>
          <a:p>
            <a:pPr algn="just">
              <a:lnSpc>
                <a:spcPct val="100000"/>
              </a:lnSpc>
              <a:buFontTx/>
              <a:buChar char="-"/>
            </a:pPr>
            <a:r>
              <a:rPr lang="vi-VN" sz="26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Giáo viên lớp Lá sau khi rửa vệ sinh cho trẻ cần dạy cho trẻ cách rửa sau khi đi vệ sinh để tạo cho trẻ kỹ năng khi vào lớp một</a:t>
            </a:r>
          </a:p>
          <a:p>
            <a:pPr algn="just">
              <a:lnSpc>
                <a:spcPct val="100000"/>
              </a:lnSpc>
              <a:buFontTx/>
              <a:buChar char="-"/>
            </a:pPr>
            <a:r>
              <a:rPr lang="vi-VN" sz="2400" dirty="0">
                <a:latin typeface="Times New Roman" panose="02020603050405020304" pitchFamily="18" charset="0"/>
                <a:cs typeface="Times New Roman" panose="02020603050405020304" pitchFamily="18" charset="0"/>
              </a:rPr>
              <a:t>Giáo viên dạy lớp Lá phải đạt </a:t>
            </a:r>
            <a:r>
              <a:rPr lang="vi-VN" sz="2400" dirty="0" smtClean="0">
                <a:latin typeface="Times New Roman" panose="02020603050405020304" pitchFamily="18" charset="0"/>
                <a:cs typeface="Times New Roman" panose="02020603050405020304" pitchFamily="18" charset="0"/>
              </a:rPr>
              <a:t>chuẩn đào </a:t>
            </a:r>
            <a:r>
              <a:rPr lang="vi-VN" sz="2400" dirty="0">
                <a:latin typeface="Times New Roman" panose="02020603050405020304" pitchFamily="18" charset="0"/>
                <a:cs typeface="Times New Roman" panose="02020603050405020304" pitchFamily="18" charset="0"/>
              </a:rPr>
              <a:t>tạo, phong cách đĩnh đạt, giọng nói dứt khoát để dạy trẻ và trang bị cho trẻ các kỹ năng.</a:t>
            </a:r>
          </a:p>
          <a:p>
            <a:pPr algn="just">
              <a:lnSpc>
                <a:spcPct val="100000"/>
              </a:lnSpc>
              <a:buFontTx/>
              <a:buChar char="-"/>
            </a:pPr>
            <a:r>
              <a:rPr lang="vi-VN" sz="2400" dirty="0">
                <a:latin typeface="Times New Roman" panose="02020603050405020304" pitchFamily="18" charset="0"/>
                <a:cs typeface="Times New Roman" panose="02020603050405020304" pitchFamily="18" charset="0"/>
              </a:rPr>
              <a:t>GV cần cho trẻ tự thực hiện các hoạt động tại trường đặc biệt là hoạt động tự phục vụ không nên làm </a:t>
            </a:r>
            <a:r>
              <a:rPr lang="vi-VN" sz="2400" dirty="0" smtClean="0">
                <a:latin typeface="Times New Roman" panose="02020603050405020304" pitchFamily="18" charset="0"/>
                <a:cs typeface="Times New Roman" panose="02020603050405020304" pitchFamily="18" charset="0"/>
              </a:rPr>
              <a:t>thay cho trẻ nhất là giáo viên lớp Lá</a:t>
            </a:r>
            <a:endParaRPr lang="vi-VN"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endParaRPr lang="en-US" sz="2000" dirty="0"/>
          </a:p>
        </p:txBody>
      </p:sp>
    </p:spTree>
    <p:extLst>
      <p:ext uri="{BB962C8B-B14F-4D97-AF65-F5344CB8AC3E}">
        <p14:creationId xmlns:p14="http://schemas.microsoft.com/office/powerpoint/2010/main" val="871406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5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28650" y="1"/>
            <a:ext cx="7886700" cy="6488696"/>
          </a:xfrm>
          <a:blipFill dpi="0" rotWithShape="1">
            <a:blip r:embed="rId4"/>
            <a:srcRect/>
            <a:tile tx="0" ty="0" sx="100000" sy="100000" flip="none" algn="tl"/>
          </a:blipFill>
        </p:spPr>
      </p:pic>
      <p:sp>
        <p:nvSpPr>
          <p:cNvPr id="6" name="Rectangle 5"/>
          <p:cNvSpPr/>
          <p:nvPr/>
        </p:nvSpPr>
        <p:spPr>
          <a:xfrm rot="21322018">
            <a:off x="1457880" y="677005"/>
            <a:ext cx="6228240" cy="1754326"/>
          </a:xfrm>
          <a:prstGeom prst="rect">
            <a:avLst/>
          </a:prstGeom>
          <a:noFill/>
        </p:spPr>
        <p:txBody>
          <a:bodyPr wrap="square" lIns="91440" tIns="45720" rIns="91440" bIns="45720">
            <a:spAutoFit/>
          </a:bodyPr>
          <a:lstStyle/>
          <a:p>
            <a:pPr algn="ctr"/>
            <a:r>
              <a:rPr lang="en-US" sz="5400" b="1" dirty="0" err="1">
                <a:ln w="13462">
                  <a:solidFill>
                    <a:schemeClr val="bg1"/>
                  </a:solidFill>
                  <a:prstDash val="solid"/>
                </a:ln>
                <a:solidFill>
                  <a:schemeClr val="tx1">
                    <a:lumMod val="85000"/>
                    <a:lumOff val="15000"/>
                  </a:schemeClr>
                </a:solidFill>
                <a:effectLst>
                  <a:outerShdw dist="38100" dir="2700000" algn="bl" rotWithShape="0">
                    <a:schemeClr val="accent5"/>
                  </a:outerShdw>
                </a:effectLst>
              </a:rPr>
              <a:t>Cảm</a:t>
            </a: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r>
              <a:rPr lang="en-US" sz="5400" b="1" dirty="0" err="1">
                <a:ln w="13462">
                  <a:solidFill>
                    <a:schemeClr val="bg1"/>
                  </a:solidFill>
                  <a:prstDash val="solid"/>
                </a:ln>
                <a:solidFill>
                  <a:schemeClr val="tx1">
                    <a:lumMod val="85000"/>
                    <a:lumOff val="15000"/>
                  </a:schemeClr>
                </a:solidFill>
                <a:effectLst>
                  <a:outerShdw dist="38100" dir="2700000" algn="bl" rotWithShape="0">
                    <a:schemeClr val="accent5"/>
                  </a:outerShdw>
                </a:effectLst>
              </a:rPr>
              <a:t>ơn</a:t>
            </a: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r>
              <a:rPr lang="en-US" sz="5400" b="1" dirty="0" err="1">
                <a:ln w="13462">
                  <a:solidFill>
                    <a:schemeClr val="bg1"/>
                  </a:solidFill>
                  <a:prstDash val="solid"/>
                </a:ln>
                <a:solidFill>
                  <a:schemeClr val="tx1">
                    <a:lumMod val="85000"/>
                    <a:lumOff val="15000"/>
                  </a:schemeClr>
                </a:solidFill>
                <a:effectLst>
                  <a:outerShdw dist="38100" dir="2700000" algn="bl" rotWithShape="0">
                    <a:schemeClr val="accent5"/>
                  </a:outerShdw>
                </a:effectLst>
              </a:rPr>
              <a:t>mọi</a:t>
            </a: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r>
              <a:rPr lang="en-US" sz="5400" b="1" dirty="0" err="1">
                <a:ln w="13462">
                  <a:solidFill>
                    <a:schemeClr val="bg1"/>
                  </a:solidFill>
                  <a:prstDash val="solid"/>
                </a:ln>
                <a:solidFill>
                  <a:schemeClr val="tx1">
                    <a:lumMod val="85000"/>
                    <a:lumOff val="15000"/>
                  </a:schemeClr>
                </a:solidFill>
                <a:effectLst>
                  <a:outerShdw dist="38100" dir="2700000" algn="bl" rotWithShape="0">
                    <a:schemeClr val="accent5"/>
                  </a:outerShdw>
                </a:effectLst>
              </a:rPr>
              <a:t>người</a:t>
            </a: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r>
              <a:rPr lang="en-US" sz="5400" b="1" dirty="0" err="1">
                <a:ln w="13462">
                  <a:solidFill>
                    <a:schemeClr val="bg1"/>
                  </a:solidFill>
                  <a:prstDash val="solid"/>
                </a:ln>
                <a:solidFill>
                  <a:schemeClr val="tx1">
                    <a:lumMod val="85000"/>
                    <a:lumOff val="15000"/>
                  </a:schemeClr>
                </a:solidFill>
                <a:effectLst>
                  <a:outerShdw dist="38100" dir="2700000" algn="bl" rotWithShape="0">
                    <a:schemeClr val="accent5"/>
                  </a:outerShdw>
                </a:effectLst>
              </a:rPr>
              <a:t>đã</a:t>
            </a: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r>
              <a:rPr lang="en-US" sz="5400" b="1" dirty="0" err="1">
                <a:ln w="13462">
                  <a:solidFill>
                    <a:schemeClr val="bg1"/>
                  </a:solidFill>
                  <a:prstDash val="solid"/>
                </a:ln>
                <a:solidFill>
                  <a:schemeClr val="tx1">
                    <a:lumMod val="85000"/>
                    <a:lumOff val="15000"/>
                  </a:schemeClr>
                </a:solidFill>
                <a:effectLst>
                  <a:outerShdw dist="38100" dir="2700000" algn="bl" rotWithShape="0">
                    <a:schemeClr val="accent5"/>
                  </a:outerShdw>
                </a:effectLst>
              </a:rPr>
              <a:t>chú</a:t>
            </a: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ý </a:t>
            </a:r>
            <a:r>
              <a:rPr lang="en-US" sz="5400" b="1" dirty="0" err="1">
                <a:ln w="13462">
                  <a:solidFill>
                    <a:schemeClr val="bg1"/>
                  </a:solidFill>
                  <a:prstDash val="solid"/>
                </a:ln>
                <a:solidFill>
                  <a:schemeClr val="tx1">
                    <a:lumMod val="85000"/>
                    <a:lumOff val="15000"/>
                  </a:schemeClr>
                </a:solidFill>
                <a:effectLst>
                  <a:outerShdw dist="38100" dir="2700000" algn="bl" rotWithShape="0">
                    <a:schemeClr val="accent5"/>
                  </a:outerShdw>
                </a:effectLst>
              </a:rPr>
              <a:t>lắng</a:t>
            </a: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r>
              <a:rPr lang="en-US" sz="5400" b="1" dirty="0" err="1">
                <a:ln w="13462">
                  <a:solidFill>
                    <a:schemeClr val="bg1"/>
                  </a:solidFill>
                  <a:prstDash val="solid"/>
                </a:ln>
                <a:solidFill>
                  <a:schemeClr val="tx1">
                    <a:lumMod val="85000"/>
                    <a:lumOff val="15000"/>
                  </a:schemeClr>
                </a:solidFill>
                <a:effectLst>
                  <a:outerShdw dist="38100" dir="2700000" algn="bl" rotWithShape="0">
                    <a:schemeClr val="accent5"/>
                  </a:outerShdw>
                </a:effectLst>
              </a:rPr>
              <a:t>nghe</a:t>
            </a: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a:t>
            </a:r>
            <a:endParaRPr lang="en-U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16592169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2371725" cy="882649"/>
          </a:xfrm>
        </p:spPr>
        <p:txBody>
          <a:bodyPr>
            <a:normAutofit/>
          </a:bodyPr>
          <a:lstStyle/>
          <a:p>
            <a:r>
              <a:rPr lang="en-US" sz="3600" dirty="0">
                <a:solidFill>
                  <a:srgbClr val="FF0000"/>
                </a:solidFill>
                <a:latin typeface="Times New Roman" panose="02020603050405020304" pitchFamily="18" charset="0"/>
                <a:cs typeface="Times New Roman" panose="02020603050405020304" pitchFamily="18" charset="0"/>
              </a:rPr>
              <a:t>I. </a:t>
            </a:r>
            <a:r>
              <a:rPr lang="en-US" sz="3600" dirty="0" err="1">
                <a:solidFill>
                  <a:srgbClr val="FF0000"/>
                </a:solidFill>
                <a:latin typeface="Times New Roman" panose="02020603050405020304" pitchFamily="18" charset="0"/>
                <a:cs typeface="Times New Roman" panose="02020603050405020304" pitchFamily="18" charset="0"/>
              </a:rPr>
              <a:t>Mục</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tiêu</a:t>
            </a: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1409989"/>
            <a:ext cx="7886700" cy="4351338"/>
          </a:xfrm>
        </p:spPr>
        <p:txBody>
          <a:bodyPr>
            <a:normAutofit lnSpcReduction="10000"/>
          </a:bodyPr>
          <a:lstStyle/>
          <a:p>
            <a:pPr marL="0" indent="0" algn="just">
              <a:buNone/>
            </a:pPr>
            <a:r>
              <a:rPr lang="en-US" altLang="en-US" dirty="0">
                <a:latin typeface="Times New Roman" panose="02020603050405020304" pitchFamily="18" charset="0"/>
                <a:cs typeface="Times New Roman" panose="02020603050405020304" pitchFamily="18" charset="0"/>
              </a:rPr>
              <a:t>- </a:t>
            </a:r>
            <a:r>
              <a:rPr lang="vi-VN" altLang="en-US" sz="3200" dirty="0" smtClean="0">
                <a:latin typeface="Times New Roman" panose="02020603050405020304" pitchFamily="18" charset="0"/>
                <a:cs typeface="Times New Roman" panose="02020603050405020304" pitchFamily="18" charset="0"/>
              </a:rPr>
              <a:t>Nhận thức được vai trò và nhu cầu của cha mẹ trong việc chuẩn bị cho trẻ 5 tuổi sẵn sàng vào lớp 1</a:t>
            </a:r>
            <a:r>
              <a:rPr lang="pt-BR" altLang="en-US" sz="3200" dirty="0" smtClean="0">
                <a:latin typeface="Times New Roman" panose="02020603050405020304" pitchFamily="18" charset="0"/>
                <a:cs typeface="Times New Roman" panose="02020603050405020304" pitchFamily="18" charset="0"/>
              </a:rPr>
              <a:t>.</a:t>
            </a:r>
            <a:endParaRPr lang="en-US" altLang="en-US" sz="3200" dirty="0">
              <a:latin typeface="Times New Roman" panose="02020603050405020304" pitchFamily="18" charset="0"/>
              <a:cs typeface="Times New Roman" panose="02020603050405020304" pitchFamily="18" charset="0"/>
            </a:endParaRPr>
          </a:p>
          <a:p>
            <a:pPr algn="just">
              <a:buFontTx/>
              <a:buChar char="-"/>
            </a:pPr>
            <a:r>
              <a:rPr lang="vi-VN" altLang="en-US" sz="3200" dirty="0" smtClean="0">
                <a:latin typeface="Times New Roman" panose="02020603050405020304" pitchFamily="18" charset="0"/>
                <a:cs typeface="Times New Roman" panose="02020603050405020304" pitchFamily="18" charset="0"/>
              </a:rPr>
              <a:t>Xác định được nội dung và cách thức hỗ trợ cha mẹ chuẩn bị cho trẻ 5 </a:t>
            </a:r>
            <a:r>
              <a:rPr lang="vi-VN" altLang="en-US" sz="3200" dirty="0">
                <a:latin typeface="Times New Roman" panose="02020603050405020304" pitchFamily="18" charset="0"/>
                <a:cs typeface="Times New Roman" panose="02020603050405020304" pitchFamily="18" charset="0"/>
              </a:rPr>
              <a:t>tuổi sẵn sàng vào lớp 1</a:t>
            </a:r>
            <a:r>
              <a:rPr lang="pt-BR" altLang="en-US" sz="3200" dirty="0" smtClean="0">
                <a:latin typeface="Times New Roman" panose="02020603050405020304" pitchFamily="18" charset="0"/>
                <a:cs typeface="Times New Roman" panose="02020603050405020304" pitchFamily="18" charset="0"/>
              </a:rPr>
              <a:t>.</a:t>
            </a:r>
            <a:endParaRPr lang="vi-VN" altLang="en-US" sz="3200" dirty="0" smtClean="0">
              <a:latin typeface="Times New Roman" panose="02020603050405020304" pitchFamily="18" charset="0"/>
              <a:cs typeface="Times New Roman" panose="02020603050405020304" pitchFamily="18" charset="0"/>
            </a:endParaRPr>
          </a:p>
          <a:p>
            <a:pPr marL="0" indent="0" algn="just">
              <a:buNone/>
            </a:pPr>
            <a:r>
              <a:rPr lang="vi-VN" altLang="en-US" sz="3200" dirty="0" smtClean="0">
                <a:latin typeface="Times New Roman" panose="02020603050405020304" pitchFamily="18" charset="0"/>
                <a:cs typeface="Times New Roman" panose="02020603050405020304" pitchFamily="18" charset="0"/>
              </a:rPr>
              <a:t>- Phối hợp với đồng nghiệp, cha mẹ trẻ em và các lực lượng xã hội ở địa phương chuẩn bị cho trẻ vào lớp</a:t>
            </a:r>
            <a:r>
              <a:rPr lang="vi-VN" altLang="en-US" dirty="0" smtClean="0">
                <a:latin typeface="Times New Roman" panose="02020603050405020304" pitchFamily="18" charset="0"/>
                <a:cs typeface="Times New Roman" panose="02020603050405020304" pitchFamily="18" charset="0"/>
              </a:rPr>
              <a:t> 1</a:t>
            </a:r>
            <a:endParaRPr lang="en-US" altLang="en-US" dirty="0">
              <a:latin typeface="Times New Roman" panose="02020603050405020304" pitchFamily="18" charset="0"/>
              <a:cs typeface="Times New Roman" panose="02020603050405020304" pitchFamily="18" charset="0"/>
            </a:endParaRPr>
          </a:p>
          <a:p>
            <a:pPr marL="0" indent="0" algn="just">
              <a:buNone/>
            </a:pPr>
            <a:r>
              <a:rPr lang="vi-VN" altLang="en-US" dirty="0" smtClean="0">
                <a:latin typeface="Times New Roman" panose="02020603050405020304" pitchFamily="18" charset="0"/>
                <a:cs typeface="Times New Roman" panose="02020603050405020304" pitchFamily="18" charset="0"/>
              </a:rPr>
              <a:t>. </a:t>
            </a:r>
            <a:endParaRPr lang="en-US" altLang="en-US"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2157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82469" y="1188316"/>
            <a:ext cx="7961456" cy="3383684"/>
          </a:xfrm>
        </p:spPr>
        <p:txBody>
          <a:bodyPr>
            <a:normAutofit/>
          </a:bodyPr>
          <a:lstStyle/>
          <a:p>
            <a:pPr algn="just">
              <a:lnSpc>
                <a:spcPct val="150000"/>
              </a:lnSpc>
              <a:spcBef>
                <a:spcPts val="0"/>
              </a:spcBef>
              <a:buFontTx/>
              <a:buChar char="-"/>
            </a:pPr>
            <a:r>
              <a:rPr lang="vi-VN" altLang="en-US" sz="3200" dirty="0" smtClean="0">
                <a:latin typeface="Times New Roman" panose="02020603050405020304" pitchFamily="18" charset="0"/>
                <a:cs typeface="Times New Roman" panose="02020603050405020304" pitchFamily="18" charset="0"/>
              </a:rPr>
              <a:t>Tích </a:t>
            </a:r>
            <a:r>
              <a:rPr lang="vi-VN" altLang="en-US" sz="3200" dirty="0">
                <a:latin typeface="Times New Roman" panose="02020603050405020304" pitchFamily="18" charset="0"/>
                <a:cs typeface="Times New Roman" panose="02020603050405020304" pitchFamily="18" charset="0"/>
              </a:rPr>
              <a:t>cực tìm tòi, sáng tạo trong </a:t>
            </a:r>
            <a:r>
              <a:rPr lang="vi-VN" altLang="en-US" sz="3200" dirty="0" smtClean="0">
                <a:latin typeface="Times New Roman" panose="02020603050405020304" pitchFamily="18" charset="0"/>
                <a:cs typeface="Times New Roman" panose="02020603050405020304" pitchFamily="18" charset="0"/>
              </a:rPr>
              <a:t>quá trình hỗ trợ trẻ chuẩn bị vào lớp 1.</a:t>
            </a:r>
          </a:p>
          <a:p>
            <a:pPr algn="just">
              <a:lnSpc>
                <a:spcPct val="150000"/>
              </a:lnSpc>
              <a:spcBef>
                <a:spcPts val="0"/>
              </a:spcBef>
              <a:buFontTx/>
              <a:buChar char="-"/>
            </a:pPr>
            <a:r>
              <a:rPr lang="vi-VN" altLang="en-US" sz="3200" dirty="0">
                <a:latin typeface="Times New Roman" panose="02020603050405020304" pitchFamily="18" charset="0"/>
                <a:cs typeface="Times New Roman" panose="02020603050405020304" pitchFamily="18" charset="0"/>
              </a:rPr>
              <a:t> </a:t>
            </a:r>
            <a:r>
              <a:rPr lang="vi-VN" altLang="en-US" sz="3200" dirty="0" smtClean="0">
                <a:latin typeface="Times New Roman" panose="02020603050405020304" pitchFamily="18" charset="0"/>
                <a:cs typeface="Times New Roman" panose="02020603050405020304" pitchFamily="18" charset="0"/>
              </a:rPr>
              <a:t>Tôn trọng cha mẹ của trẻ và khả năng của họ trong hỗ trợ trẻ 5 tuổi sẵn </a:t>
            </a:r>
            <a:r>
              <a:rPr lang="vi-VN" altLang="en-US" sz="3200" dirty="0">
                <a:latin typeface="Times New Roman" panose="02020603050405020304" pitchFamily="18" charset="0"/>
                <a:cs typeface="Times New Roman" panose="02020603050405020304" pitchFamily="18" charset="0"/>
              </a:rPr>
              <a:t>sàng vào lớp 1</a:t>
            </a:r>
            <a:r>
              <a:rPr lang="pt-BR" altLang="en-US" sz="3200" dirty="0">
                <a:latin typeface="Times New Roman" panose="02020603050405020304" pitchFamily="18" charset="0"/>
                <a:cs typeface="Times New Roman" panose="02020603050405020304" pitchFamily="18" charset="0"/>
              </a:rPr>
              <a:t>.</a:t>
            </a:r>
            <a:endParaRPr lang="en-US" altLang="en-US" sz="3200" dirty="0">
              <a:latin typeface="Times New Roman" panose="02020603050405020304" pitchFamily="18" charset="0"/>
              <a:cs typeface="Times New Roman" panose="02020603050405020304" pitchFamily="18" charset="0"/>
            </a:endParaRPr>
          </a:p>
          <a:p>
            <a:pPr algn="just">
              <a:lnSpc>
                <a:spcPct val="150000"/>
              </a:lnSpc>
              <a:spcBef>
                <a:spcPts val="0"/>
              </a:spcBef>
              <a:buFontTx/>
              <a:buChar char="-"/>
            </a:pPr>
            <a:endParaRPr lang="en-US" altLang="en-US" sz="3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endParaRPr lang="en-US" dirty="0"/>
          </a:p>
        </p:txBody>
      </p:sp>
    </p:spTree>
    <p:extLst>
      <p:ext uri="{BB962C8B-B14F-4D97-AF65-F5344CB8AC3E}">
        <p14:creationId xmlns:p14="http://schemas.microsoft.com/office/powerpoint/2010/main" val="1082806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65450" y="514350"/>
            <a:ext cx="2998066" cy="904876"/>
          </a:xfrm>
        </p:spPr>
        <p:txBody>
          <a:bodyPr>
            <a:normAutofit/>
          </a:bodyPr>
          <a:lstStyle/>
          <a:p>
            <a:r>
              <a:rPr lang="en-US" sz="3600" b="1" dirty="0">
                <a:solidFill>
                  <a:srgbClr val="FF0000"/>
                </a:solidFill>
                <a:latin typeface="Times New Roman" panose="02020603050405020304" pitchFamily="18" charset="0"/>
                <a:cs typeface="Times New Roman" panose="02020603050405020304" pitchFamily="18" charset="0"/>
              </a:rPr>
              <a:t>II. </a:t>
            </a:r>
            <a:r>
              <a:rPr lang="en-US" sz="3600" b="1" dirty="0" err="1">
                <a:solidFill>
                  <a:srgbClr val="FF0000"/>
                </a:solidFill>
                <a:latin typeface="Times New Roman" panose="02020603050405020304" pitchFamily="18" charset="0"/>
                <a:cs typeface="Times New Roman" panose="02020603050405020304" pitchFamily="18" charset="0"/>
              </a:rPr>
              <a:t>Nội</a:t>
            </a:r>
            <a:r>
              <a:rPr lang="en-US" sz="3600" b="1" dirty="0">
                <a:solidFill>
                  <a:srgbClr val="FF0000"/>
                </a:solidFill>
                <a:latin typeface="Times New Roman" panose="02020603050405020304" pitchFamily="18" charset="0"/>
                <a:cs typeface="Times New Roman" panose="02020603050405020304" pitchFamily="18" charset="0"/>
              </a:rPr>
              <a:t> dung</a:t>
            </a:r>
          </a:p>
        </p:txBody>
      </p:sp>
      <p:sp>
        <p:nvSpPr>
          <p:cNvPr id="12" name="TextBox 11"/>
          <p:cNvSpPr txBox="1"/>
          <p:nvPr/>
        </p:nvSpPr>
        <p:spPr>
          <a:xfrm>
            <a:off x="766617" y="1548373"/>
            <a:ext cx="3670301" cy="584775"/>
          </a:xfrm>
          <a:prstGeom prst="rect">
            <a:avLst/>
          </a:prstGeom>
          <a:noFill/>
        </p:spPr>
        <p:txBody>
          <a:bodyPr wrap="square" rtlCol="0">
            <a:spAutoFit/>
          </a:bodyPr>
          <a:lstStyle/>
          <a:p>
            <a:pPr algn="ctr"/>
            <a:r>
              <a:rPr lang="en-US" sz="3200" b="1" dirty="0">
                <a:solidFill>
                  <a:srgbClr val="0070C0"/>
                </a:solidFill>
                <a:latin typeface="Times New Roman" panose="02020603050405020304" pitchFamily="18" charset="0"/>
                <a:cs typeface="Times New Roman" panose="02020603050405020304" pitchFamily="18" charset="0"/>
              </a:rPr>
              <a:t>1/ </a:t>
            </a:r>
            <a:r>
              <a:rPr lang="en-US" sz="3200" b="1" dirty="0" err="1" smtClean="0">
                <a:solidFill>
                  <a:srgbClr val="0070C0"/>
                </a:solidFill>
                <a:latin typeface="Times New Roman" panose="02020603050405020304" pitchFamily="18" charset="0"/>
                <a:cs typeface="Times New Roman" panose="02020603050405020304" pitchFamily="18" charset="0"/>
              </a:rPr>
              <a:t>Sự</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cần</a:t>
            </a:r>
            <a:r>
              <a:rPr lang="en-US" sz="3200" b="1" dirty="0" smtClean="0">
                <a:solidFill>
                  <a:srgbClr val="0070C0"/>
                </a:solidFill>
                <a:latin typeface="Times New Roman" panose="02020603050405020304" pitchFamily="18" charset="0"/>
                <a:cs typeface="Times New Roman" panose="02020603050405020304" pitchFamily="18" charset="0"/>
              </a:rPr>
              <a:t> </a:t>
            </a:r>
            <a:r>
              <a:rPr lang="en-US" sz="3200" b="1" dirty="0" err="1" smtClean="0">
                <a:solidFill>
                  <a:srgbClr val="0070C0"/>
                </a:solidFill>
                <a:latin typeface="Times New Roman" panose="02020603050405020304" pitchFamily="18" charset="0"/>
                <a:cs typeface="Times New Roman" panose="02020603050405020304" pitchFamily="18" charset="0"/>
              </a:rPr>
              <a:t>thiết</a:t>
            </a:r>
            <a:r>
              <a:rPr lang="en-US" sz="3200" b="1" dirty="0" smtClean="0">
                <a:solidFill>
                  <a:srgbClr val="0070C0"/>
                </a:solidFill>
                <a:latin typeface="Times New Roman" panose="02020603050405020304" pitchFamily="18" charset="0"/>
                <a:cs typeface="Times New Roman" panose="02020603050405020304" pitchFamily="18" charset="0"/>
              </a:rPr>
              <a:t>: </a:t>
            </a:r>
            <a:endParaRPr lang="en-US" sz="3200" b="1" dirty="0">
              <a:solidFill>
                <a:srgbClr val="0070C0"/>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766617" y="2153173"/>
            <a:ext cx="8063346" cy="1384995"/>
          </a:xfrm>
          <a:prstGeom prst="rect">
            <a:avLst/>
          </a:prstGeom>
          <a:noFill/>
        </p:spPr>
        <p:txBody>
          <a:bodyPr wrap="square" rtlCol="0">
            <a:spAutoFit/>
          </a:bodyPr>
          <a:lstStyle/>
          <a:p>
            <a:pPr algn="just">
              <a:lnSpc>
                <a:spcPct val="150000"/>
              </a:lnSpc>
            </a:pPr>
            <a:r>
              <a:rPr lang="en-US" altLang="en-US" sz="2800" dirty="0" err="1" smtClean="0">
                <a:latin typeface="Times New Roman" panose="02020603050405020304" pitchFamily="18" charset="0"/>
                <a:cs typeface="Times New Roman" panose="02020603050405020304" pitchFamily="18" charset="0"/>
              </a:rPr>
              <a:t>Trẻ</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chuyển</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từ</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hoạt</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động</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chủ</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đạo</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là</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vui</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chơi</a:t>
            </a:r>
            <a:r>
              <a:rPr lang="en-US" altLang="en-US" sz="2800" dirty="0" smtClean="0">
                <a:latin typeface="Times New Roman" panose="02020603050405020304" pitchFamily="18" charset="0"/>
                <a:cs typeface="Times New Roman" panose="02020603050405020304" pitchFamily="18" charset="0"/>
              </a:rPr>
              <a:t> ở </a:t>
            </a:r>
            <a:r>
              <a:rPr lang="en-US" altLang="en-US" sz="2800" dirty="0" err="1" smtClean="0">
                <a:latin typeface="Times New Roman" panose="02020603050405020304" pitchFamily="18" charset="0"/>
                <a:cs typeface="Times New Roman" panose="02020603050405020304" pitchFamily="18" charset="0"/>
              </a:rPr>
              <a:t>mẫu</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giáo</a:t>
            </a:r>
            <a:r>
              <a:rPr lang="en-US" altLang="en-US" sz="2800" dirty="0" smtClean="0">
                <a:latin typeface="Times New Roman" panose="02020603050405020304" pitchFamily="18" charset="0"/>
                <a:cs typeface="Times New Roman" panose="02020603050405020304" pitchFamily="18" charset="0"/>
              </a:rPr>
              <a:t> sang </a:t>
            </a:r>
            <a:r>
              <a:rPr lang="en-US" altLang="en-US" sz="2800" dirty="0" err="1" smtClean="0">
                <a:latin typeface="Times New Roman" panose="02020603050405020304" pitchFamily="18" charset="0"/>
                <a:cs typeface="Times New Roman" panose="02020603050405020304" pitchFamily="18" charset="0"/>
              </a:rPr>
              <a:t>hoạt</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động</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học</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tập</a:t>
            </a:r>
            <a:r>
              <a:rPr lang="en-US" altLang="en-US" sz="2800" dirty="0" smtClean="0">
                <a:latin typeface="Times New Roman" panose="02020603050405020304" pitchFamily="18" charset="0"/>
                <a:cs typeface="Times New Roman" panose="02020603050405020304" pitchFamily="18" charset="0"/>
              </a:rPr>
              <a:t> ở </a:t>
            </a:r>
            <a:r>
              <a:rPr lang="en-US" altLang="en-US" sz="2800" dirty="0" err="1" smtClean="0">
                <a:latin typeface="Times New Roman" panose="02020603050405020304" pitchFamily="18" charset="0"/>
                <a:cs typeface="Times New Roman" panose="02020603050405020304" pitchFamily="18" charset="0"/>
              </a:rPr>
              <a:t>tiểu</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học</a:t>
            </a:r>
            <a:r>
              <a:rPr lang="pt-BR" alt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6858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wipe(left)">
                                      <p:cBhvr>
                                        <p:cTn id="12"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73232" y="362237"/>
            <a:ext cx="8113568" cy="1552287"/>
          </a:xfrm>
        </p:spPr>
        <p:txBody>
          <a:bodyPr>
            <a:noAutofit/>
          </a:bodyPr>
          <a:lstStyle/>
          <a:p>
            <a:pPr marL="0" indent="0" algn="just">
              <a:lnSpc>
                <a:spcPct val="100000"/>
              </a:lnSpc>
              <a:spcBef>
                <a:spcPts val="0"/>
              </a:spcBef>
              <a:buNone/>
            </a:pPr>
            <a:r>
              <a:rPr lang="en-US" sz="2400" b="1" dirty="0" err="1" smtClean="0">
                <a:latin typeface="Times New Roman" panose="02020603050405020304" pitchFamily="18" charset="0"/>
                <a:cs typeface="Times New Roman" panose="02020603050405020304" pitchFamily="18" charset="0"/>
              </a:rPr>
              <a:t>Nếu</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không</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chuẩn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bị</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tốt</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trẻ</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có</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cảm</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giác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hẫng</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hụt</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được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biểu</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hiện</a:t>
            </a:r>
            <a:r>
              <a:rPr lang="en-US" sz="2400" b="1" dirty="0" smtClean="0">
                <a:latin typeface="Times New Roman" panose="02020603050405020304" pitchFamily="18" charset="0"/>
                <a:cs typeface="Times New Roman" panose="02020603050405020304" pitchFamily="18" charset="0"/>
              </a:rPr>
              <a:t> qua </a:t>
            </a:r>
            <a:r>
              <a:rPr lang="en-US" sz="2400" b="1" dirty="0" err="1" smtClean="0">
                <a:latin typeface="Times New Roman" panose="02020603050405020304" pitchFamily="18" charset="0"/>
                <a:cs typeface="Times New Roman" panose="02020603050405020304" pitchFamily="18" charset="0"/>
              </a:rPr>
              <a:t>các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hành</a:t>
            </a:r>
            <a:r>
              <a:rPr lang="en-US" sz="2400" b="1" dirty="0" smtClean="0">
                <a:latin typeface="Times New Roman" panose="02020603050405020304" pitchFamily="18" charset="0"/>
                <a:cs typeface="Times New Roman" panose="02020603050405020304" pitchFamily="18" charset="0"/>
              </a:rPr>
              <a:t> vi</a:t>
            </a:r>
            <a:endParaRPr lang="vi-VN" sz="2400" b="1" dirty="0">
              <a:solidFill>
                <a:srgbClr val="7030A0"/>
              </a:solidFill>
              <a:latin typeface="Times New Roman" panose="02020603050405020304" pitchFamily="18" charset="0"/>
              <a:cs typeface="Times New Roman" panose="02020603050405020304" pitchFamily="18" charset="0"/>
            </a:endParaRPr>
          </a:p>
          <a:p>
            <a:pPr marL="0" indent="0">
              <a:lnSpc>
                <a:spcPct val="170000"/>
              </a:lnSpc>
              <a:spcBef>
                <a:spcPts val="0"/>
              </a:spcBef>
              <a:buNone/>
            </a:pPr>
            <a:endParaRPr lang="en-US" sz="2400" dirty="0">
              <a:solidFill>
                <a:srgbClr val="7030A0"/>
              </a:solidFill>
              <a:latin typeface="Times New Roman" panose="02020603050405020304" pitchFamily="18" charset="0"/>
              <a:cs typeface="Times New Roman" panose="02020603050405020304" pitchFamily="18" charset="0"/>
            </a:endParaRPr>
          </a:p>
        </p:txBody>
      </p:sp>
      <p:sp>
        <p:nvSpPr>
          <p:cNvPr id="4" name="Rectangle 3"/>
          <p:cNvSpPr/>
          <p:nvPr/>
        </p:nvSpPr>
        <p:spPr>
          <a:xfrm>
            <a:off x="477982" y="1413164"/>
            <a:ext cx="8115300" cy="4398963"/>
          </a:xfrm>
          <a:prstGeom prst="rect">
            <a:avLst/>
          </a:prstGeom>
          <a:effectLst>
            <a:glow rad="228600">
              <a:schemeClr val="accent2">
                <a:satMod val="175000"/>
                <a:alpha val="40000"/>
              </a:schemeClr>
            </a:glow>
          </a:effectLst>
        </p:spPr>
        <p:style>
          <a:lnRef idx="1">
            <a:schemeClr val="accent4"/>
          </a:lnRef>
          <a:fillRef idx="2">
            <a:schemeClr val="accent4"/>
          </a:fillRef>
          <a:effectRef idx="1">
            <a:schemeClr val="accent4"/>
          </a:effectRef>
          <a:fontRef idx="minor">
            <a:schemeClr val="dk1"/>
          </a:fontRef>
        </p:style>
        <p:txBody>
          <a:bodyPr rtlCol="0" anchor="ctr"/>
          <a:lstStyle/>
          <a:p>
            <a:pPr marL="457200" indent="-457200" algn="just">
              <a:lnSpc>
                <a:spcPct val="150000"/>
              </a:lnSpc>
              <a:buFontTx/>
              <a:buChar char="-"/>
            </a:pPr>
            <a:r>
              <a:rPr lang="en-US" sz="2800" dirty="0" err="1" smtClean="0">
                <a:latin typeface="Times New Roman" panose="02020603050405020304" pitchFamily="18" charset="0"/>
                <a:cs typeface="Times New Roman" panose="02020603050405020304" pitchFamily="18" charset="0"/>
              </a:rPr>
              <a:t>Trẻ</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không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thích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học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tìm</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lý</a:t>
            </a:r>
            <a:r>
              <a:rPr lang="en-US" sz="2800" dirty="0" smtClean="0">
                <a:latin typeface="Times New Roman" panose="02020603050405020304" pitchFamily="18" charset="0"/>
                <a:cs typeface="Times New Roman" panose="02020603050405020304" pitchFamily="18" charset="0"/>
              </a:rPr>
              <a:t> do </a:t>
            </a:r>
            <a:r>
              <a:rPr lang="en-US" sz="2800" dirty="0" err="1" smtClean="0">
                <a:latin typeface="Times New Roman" panose="02020603050405020304" pitchFamily="18" charset="0"/>
                <a:cs typeface="Times New Roman" panose="02020603050405020304" pitchFamily="18" charset="0"/>
              </a:rPr>
              <a:t>trì</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hoãn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việc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học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hoặc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khóc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lóc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học</a:t>
            </a:r>
            <a:r>
              <a:rPr lang="en-US" sz="2800" dirty="0" smtClean="0">
                <a:latin typeface="Times New Roman" panose="02020603050405020304" pitchFamily="18" charset="0"/>
                <a:cs typeface="Times New Roman" panose="02020603050405020304" pitchFamily="18" charset="0"/>
              </a:rPr>
              <a:t>.</a:t>
            </a:r>
          </a:p>
          <a:p>
            <a:pPr marL="457200" indent="-457200" algn="just">
              <a:lnSpc>
                <a:spcPct val="150000"/>
              </a:lnSpc>
              <a:buFontTx/>
              <a:buChar char="-"/>
            </a:pPr>
            <a:r>
              <a:rPr lang="en-US" sz="2800" dirty="0" err="1" smtClean="0">
                <a:latin typeface="Times New Roman" panose="02020603050405020304" pitchFamily="18" charset="0"/>
                <a:cs typeface="Times New Roman" panose="02020603050405020304" pitchFamily="18" charset="0"/>
              </a:rPr>
              <a:t>Trẻ</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sợ</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phải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tập</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viết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thường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kêu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mỏi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tay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đau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tay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viết</a:t>
            </a:r>
            <a:endParaRPr lang="en-US" sz="2800" dirty="0" smtClean="0">
              <a:latin typeface="Times New Roman" panose="02020603050405020304" pitchFamily="18" charset="0"/>
              <a:cs typeface="Times New Roman" panose="02020603050405020304" pitchFamily="18" charset="0"/>
            </a:endParaRPr>
          </a:p>
          <a:p>
            <a:pPr marL="457200" indent="-457200" algn="just">
              <a:lnSpc>
                <a:spcPct val="150000"/>
              </a:lnSpc>
              <a:buFontTx/>
              <a:buChar char="-"/>
            </a:pPr>
            <a:r>
              <a:rPr lang="en-US" sz="2800" dirty="0" err="1" smtClean="0">
                <a:latin typeface="Times New Roman" panose="02020603050405020304" pitchFamily="18" charset="0"/>
                <a:cs typeface="Times New Roman" panose="02020603050405020304" pitchFamily="18" charset="0"/>
              </a:rPr>
              <a:t>Trẻ</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ngủ</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không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yên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giấc</a:t>
            </a:r>
            <a:r>
              <a:rPr lang="en-US" sz="2800" dirty="0" smtClean="0">
                <a:latin typeface="Times New Roman" panose="02020603050405020304" pitchFamily="18" charset="0"/>
                <a:cs typeface="Times New Roman" panose="02020603050405020304" pitchFamily="18" charset="0"/>
              </a:rPr>
              <a:t>, hay </a:t>
            </a:r>
            <a:r>
              <a:rPr lang="en-US" sz="2800" dirty="0" err="1" smtClean="0">
                <a:latin typeface="Times New Roman" panose="02020603050405020304" pitchFamily="18" charset="0"/>
                <a:cs typeface="Times New Roman" panose="02020603050405020304" pitchFamily="18" charset="0"/>
              </a:rPr>
              <a:t>giật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mình</a:t>
            </a:r>
            <a:endParaRPr lang="en-US" sz="2800" dirty="0" smtClean="0">
              <a:latin typeface="Times New Roman" panose="02020603050405020304" pitchFamily="18" charset="0"/>
              <a:cs typeface="Times New Roman" panose="02020603050405020304" pitchFamily="18" charset="0"/>
            </a:endParaRPr>
          </a:p>
          <a:p>
            <a:pPr marL="457200" indent="-457200" algn="just">
              <a:lnSpc>
                <a:spcPct val="150000"/>
              </a:lnSpc>
              <a:buFontTx/>
              <a:buChar char="-"/>
            </a:pPr>
            <a:r>
              <a:rPr lang="en-US" sz="2800" dirty="0" err="1" smtClean="0">
                <a:latin typeface="Times New Roman" panose="02020603050405020304" pitchFamily="18" charset="0"/>
                <a:cs typeface="Times New Roman" panose="02020603050405020304" pitchFamily="18" charset="0"/>
              </a:rPr>
              <a:t>Trẻ</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sợ</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phải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vệ</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sinh</a:t>
            </a:r>
            <a:r>
              <a:rPr lang="en-US" sz="2800" dirty="0" smtClean="0">
                <a:latin typeface="Times New Roman" panose="02020603050405020304" pitchFamily="18" charset="0"/>
                <a:cs typeface="Times New Roman" panose="02020603050405020304" pitchFamily="18" charset="0"/>
              </a:rPr>
              <a:t> ở </a:t>
            </a:r>
            <a:r>
              <a:rPr lang="en-US" sz="2800" dirty="0" err="1" smtClean="0">
                <a:latin typeface="Times New Roman" panose="02020603050405020304" pitchFamily="18" charset="0"/>
                <a:cs typeface="Times New Roman" panose="02020603050405020304" pitchFamily="18" charset="0"/>
              </a:rPr>
              <a:t>trường</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608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Effect transition="in" filter="wipe(left)">
                                      <p:cBhvr>
                                        <p:cTn id="12" dur="500"/>
                                        <p:tgtEl>
                                          <p:spTgt spid="4">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wipe(left)">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wipe(left)">
                                      <p:cBhvr>
                                        <p:cTn id="3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vi-VN" sz="2400" b="1" dirty="0" smtClean="0">
                <a:solidFill>
                  <a:srgbClr val="7030A0"/>
                </a:solidFill>
                <a:latin typeface="Times New Roman" panose="02020603050405020304" pitchFamily="18" charset="0"/>
                <a:cs typeface="Times New Roman" panose="02020603050405020304" pitchFamily="18" charset="0"/>
              </a:rPr>
              <a:t>2. </a:t>
            </a:r>
            <a:r>
              <a:rPr lang="en-US" sz="2400" b="1" dirty="0" err="1" smtClean="0">
                <a:solidFill>
                  <a:srgbClr val="7030A0"/>
                </a:solidFill>
                <a:latin typeface="Times New Roman" panose="02020603050405020304" pitchFamily="18" charset="0"/>
                <a:cs typeface="Times New Roman" panose="02020603050405020304" pitchFamily="18" charset="0"/>
              </a:rPr>
              <a:t>Nội</a:t>
            </a:r>
            <a:r>
              <a:rPr lang="en-US" sz="2400" b="1" dirty="0" smtClean="0">
                <a:solidFill>
                  <a:srgbClr val="7030A0"/>
                </a:solidFill>
                <a:latin typeface="Times New Roman" panose="02020603050405020304" pitchFamily="18" charset="0"/>
                <a:cs typeface="Times New Roman" panose="02020603050405020304" pitchFamily="18" charset="0"/>
              </a:rPr>
              <a:t> dung </a:t>
            </a:r>
            <a:r>
              <a:rPr lang="en-US" sz="2400" b="1" dirty="0" err="1" smtClean="0">
                <a:solidFill>
                  <a:srgbClr val="7030A0"/>
                </a:solidFill>
                <a:latin typeface="Times New Roman" panose="02020603050405020304" pitchFamily="18" charset="0"/>
                <a:cs typeface="Times New Roman" panose="02020603050405020304" pitchFamily="18" charset="0"/>
              </a:rPr>
              <a:t>chuẩn</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bị</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cho</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trẻ</a:t>
            </a:r>
            <a:r>
              <a:rPr lang="en-US" sz="2400" b="1" dirty="0" smtClean="0">
                <a:solidFill>
                  <a:srgbClr val="7030A0"/>
                </a:solidFill>
                <a:latin typeface="Times New Roman" panose="02020603050405020304" pitchFamily="18" charset="0"/>
                <a:cs typeface="Times New Roman" panose="02020603050405020304" pitchFamily="18" charset="0"/>
              </a:rPr>
              <a:t> 5 </a:t>
            </a:r>
            <a:r>
              <a:rPr lang="en-US" sz="2400" b="1" dirty="0" err="1" smtClean="0">
                <a:solidFill>
                  <a:srgbClr val="7030A0"/>
                </a:solidFill>
                <a:latin typeface="Times New Roman" panose="02020603050405020304" pitchFamily="18" charset="0"/>
                <a:cs typeface="Times New Roman" panose="02020603050405020304" pitchFamily="18" charset="0"/>
              </a:rPr>
              <a:t>tuổi</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sẵn</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sàng</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vào</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lớp</a:t>
            </a:r>
            <a:r>
              <a:rPr lang="en-US" sz="2400" b="1" dirty="0" smtClean="0">
                <a:solidFill>
                  <a:srgbClr val="7030A0"/>
                </a:solidFill>
                <a:latin typeface="Times New Roman" panose="02020603050405020304" pitchFamily="18" charset="0"/>
                <a:cs typeface="Times New Roman" panose="02020603050405020304" pitchFamily="18" charset="0"/>
              </a:rPr>
              <a:t> 1</a:t>
            </a:r>
            <a:endParaRPr lang="en-US" sz="2400" b="1"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1846118"/>
            <a:ext cx="7886700" cy="3687907"/>
          </a:xfrm>
        </p:spPr>
        <p:txBody>
          <a:bodyPr>
            <a:noAutofit/>
          </a:bodyPr>
          <a:lstStyle/>
          <a:p>
            <a:pPr marL="0" indent="0" algn="just">
              <a:lnSpc>
                <a:spcPct val="100000"/>
              </a:lnSpc>
              <a:spcBef>
                <a:spcPts val="600"/>
              </a:spcBef>
              <a:buNone/>
            </a:pPr>
            <a:r>
              <a:rPr lang="en-US" sz="2400" b="1" i="1" dirty="0" err="1" smtClean="0">
                <a:latin typeface="Times New Roman" panose="02020603050405020304" pitchFamily="18" charset="0"/>
                <a:cs typeface="Times New Roman" panose="02020603050405020304" pitchFamily="18" charset="0"/>
              </a:rPr>
              <a:t>Xác</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định</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mục</a:t>
            </a:r>
            <a:r>
              <a:rPr lang="en-US" sz="2400" b="1" i="1" dirty="0" smtClean="0">
                <a:latin typeface="Times New Roman" panose="02020603050405020304" pitchFamily="18" charset="0"/>
                <a:cs typeface="Times New Roman" panose="02020603050405020304" pitchFamily="18" charset="0"/>
              </a:rPr>
              <a:t> </a:t>
            </a:r>
            <a:r>
              <a:rPr lang="en-US" sz="2400" b="1" i="1" dirty="0" err="1" smtClean="0">
                <a:latin typeface="Times New Roman" panose="02020603050405020304" pitchFamily="18" charset="0"/>
                <a:cs typeface="Times New Roman" panose="02020603050405020304" pitchFamily="18" charset="0"/>
              </a:rPr>
              <a:t>tiêu</a:t>
            </a:r>
            <a:r>
              <a:rPr lang="en-US" sz="2400" b="1" i="1" dirty="0" smtClean="0">
                <a:latin typeface="Times New Roman" panose="02020603050405020304" pitchFamily="18" charset="0"/>
                <a:cs typeface="Times New Roman" panose="02020603050405020304" pitchFamily="18" charset="0"/>
              </a:rPr>
              <a:t>:</a:t>
            </a:r>
            <a:endParaRPr lang="en-US" sz="2400" b="1" i="1" dirty="0">
              <a:latin typeface="Times New Roman" panose="02020603050405020304" pitchFamily="18" charset="0"/>
              <a:cs typeface="Times New Roman" panose="02020603050405020304" pitchFamily="18" charset="0"/>
            </a:endParaRPr>
          </a:p>
          <a:p>
            <a:pPr algn="just">
              <a:lnSpc>
                <a:spcPct val="100000"/>
              </a:lnSpc>
              <a:spcBef>
                <a:spcPts val="600"/>
              </a:spcBef>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Giúp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trẻ</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hụt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hẫng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tâm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thế</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sẵn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sàng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học</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lnSpc>
                <a:spcPct val="100000"/>
              </a:lnSpc>
              <a:spcBef>
                <a:spcPts val="600"/>
              </a:spcBef>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Giúp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giáo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viên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mầm</a:t>
            </a:r>
            <a:r>
              <a:rPr lang="en-US" sz="2400" dirty="0" smtClean="0">
                <a:latin typeface="Times New Roman" panose="02020603050405020304" pitchFamily="18" charset="0"/>
                <a:cs typeface="Times New Roman" panose="02020603050405020304" pitchFamily="18" charset="0"/>
              </a:rPr>
              <a:t> non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tiểu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học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duy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trì</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kế</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thừa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nội</a:t>
            </a:r>
            <a:r>
              <a:rPr lang="en-US" sz="2400" dirty="0" smtClean="0">
                <a:latin typeface="Times New Roman" panose="02020603050405020304" pitchFamily="18" charset="0"/>
                <a:cs typeface="Times New Roman" panose="02020603050405020304" pitchFamily="18" charset="0"/>
              </a:rPr>
              <a:t> dung, </a:t>
            </a:r>
            <a:r>
              <a:rPr lang="en-US" sz="2400" dirty="0" err="1" smtClean="0">
                <a:latin typeface="Times New Roman" panose="02020603050405020304" pitchFamily="18" charset="0"/>
                <a:cs typeface="Times New Roman" panose="02020603050405020304" pitchFamily="18" charset="0"/>
              </a:rPr>
              <a:t>phương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pháp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dạy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học</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lnSpc>
                <a:spcPct val="100000"/>
              </a:lnSpc>
              <a:spcBef>
                <a:spcPts val="600"/>
              </a:spcBef>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cởi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vui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a:t>
            </a:r>
          </a:p>
          <a:p>
            <a:pPr algn="just">
              <a:lnSpc>
                <a:spcPct val="100000"/>
              </a:lnSpc>
              <a:spcBef>
                <a:spcPts val="600"/>
              </a:spcBef>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thấu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nắm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bắt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a:t>
            </a:r>
          </a:p>
          <a:p>
            <a:pPr algn="just">
              <a:lnSpc>
                <a:spcPct val="100000"/>
              </a:lnSpc>
              <a:spcBef>
                <a:spcPts val="600"/>
              </a:spcBef>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niềm</a:t>
            </a:r>
            <a:r>
              <a:rPr lang="en-US" sz="2400" dirty="0">
                <a:latin typeface="Times New Roman" panose="02020603050405020304" pitchFamily="18" charset="0"/>
                <a:cs typeface="Times New Roman" panose="02020603050405020304" pitchFamily="18" charset="0"/>
              </a:rPr>
              <a:t> tin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trẻ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bằng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a:t>
            </a:r>
          </a:p>
          <a:p>
            <a:pPr algn="just">
              <a:lnSpc>
                <a:spcPct val="100000"/>
              </a:lnSpc>
              <a:spcBef>
                <a:spcPts val="600"/>
              </a:spcBef>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xúc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tốt</a:t>
            </a:r>
            <a:r>
              <a:rPr lang="en-US" sz="2400" dirty="0">
                <a:latin typeface="Times New Roman" panose="02020603050405020304" pitchFamily="18" charset="0"/>
                <a:cs typeface="Times New Roman" panose="02020603050405020304" pitchFamily="18" charset="0"/>
              </a:rPr>
              <a:t>.</a:t>
            </a:r>
          </a:p>
          <a:p>
            <a:pPr algn="just">
              <a:lnSpc>
                <a:spcPct val="100000"/>
              </a:lnSpc>
              <a:spcBef>
                <a:spcPts val="600"/>
              </a:spcBef>
              <a:buFont typeface="Wingdings" panose="05000000000000000000" pitchFamily="2" charset="2"/>
              <a:buChar char="v"/>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5025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3520" y="71725"/>
            <a:ext cx="7886700" cy="1325563"/>
          </a:xfrm>
        </p:spPr>
        <p:txBody>
          <a:bodyPr>
            <a:normAutofit/>
          </a:bodyPr>
          <a:lstStyle/>
          <a:p>
            <a:r>
              <a:rPr lang="vi-VN" sz="2400" b="1" i="1" dirty="0" smtClean="0">
                <a:latin typeface="Times New Roman" panose="02020603050405020304" pitchFamily="18" charset="0"/>
                <a:cs typeface="Times New Roman" panose="02020603050405020304" pitchFamily="18" charset="0"/>
              </a:rPr>
              <a:t>Nội dung</a:t>
            </a:r>
            <a:endParaRPr lang="en-US" sz="2400" b="1"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20725" y="1248063"/>
            <a:ext cx="7886700" cy="4351338"/>
          </a:xfrm>
        </p:spPr>
        <p:txBody>
          <a:bodyPr>
            <a:normAutofit/>
          </a:bodyPr>
          <a:lstStyle/>
          <a:p>
            <a:pPr marL="0" indent="0" algn="just">
              <a:buFontTx/>
              <a:buChar char="-"/>
            </a:pPr>
            <a:r>
              <a:rPr lang="en-US" sz="2400" dirty="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Trẻ sẵn sàng( chuẩn bị khả năng học tập, , quy tắc ứng xử, sự tự tin, tự lập, sức khỏe...)</a:t>
            </a:r>
          </a:p>
          <a:p>
            <a:pPr marL="0" indent="0" algn="just">
              <a:buFontTx/>
              <a:buChar char="-"/>
            </a:pPr>
            <a:r>
              <a:rPr lang="vi-VN" sz="2400" dirty="0" smtClean="0">
                <a:latin typeface="Times New Roman" panose="02020603050405020304" pitchFamily="18" charset="0"/>
                <a:cs typeface="Times New Roman" panose="02020603050405020304" pitchFamily="18" charset="0"/>
              </a:rPr>
              <a:t> Nhà trường sẵn sàng( môi trường học tập thân thiện, hồ sơ cá nhân trẻ, giáo viên gần gũi thân thiện, phương pháp phù hợp, am hiểu những quy định pháp luật).</a:t>
            </a:r>
            <a:endParaRPr lang="vi-VN" sz="2400" dirty="0">
              <a:latin typeface="Times New Roman" panose="02020603050405020304" pitchFamily="18" charset="0"/>
              <a:cs typeface="Times New Roman" panose="02020603050405020304" pitchFamily="18" charset="0"/>
            </a:endParaRPr>
          </a:p>
          <a:p>
            <a:pPr marL="0" indent="0" algn="just">
              <a:buFontTx/>
              <a:buChar char="-"/>
            </a:pP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đình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sẵn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sàng</a:t>
            </a:r>
            <a:r>
              <a:rPr lang="en-US" sz="2400" dirty="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độ</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cha </a:t>
            </a:r>
            <a:r>
              <a:rPr lang="en-US" sz="2400" dirty="0" err="1" smtClean="0">
                <a:latin typeface="Times New Roman" panose="02020603050405020304" pitchFamily="18" charset="0"/>
                <a:cs typeface="Times New Roman" panose="02020603050405020304" pitchFamily="18" charset="0"/>
              </a:rPr>
              <a:t>mẹ</a:t>
            </a:r>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sự</a:t>
            </a:r>
            <a:r>
              <a:rPr lang="en-US" sz="2400" dirty="0" smtClean="0">
                <a:latin typeface="Times New Roman" panose="02020603050405020304" pitchFamily="18" charset="0"/>
                <a:cs typeface="Times New Roman" panose="02020603050405020304" pitchFamily="18" charset="0"/>
              </a:rPr>
              <a:t> cam </a:t>
            </a:r>
            <a:r>
              <a:rPr lang="en-US" sz="2400" dirty="0" err="1" smtClean="0">
                <a:latin typeface="Times New Roman" panose="02020603050405020304" pitchFamily="18" charset="0"/>
                <a:cs typeface="Times New Roman" panose="02020603050405020304" pitchFamily="18" charset="0"/>
              </a:rPr>
              <a:t>kết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cho</a:t>
            </a:r>
            <a:r>
              <a:rPr lang="en-US" sz="2400" dirty="0" smtClean="0">
                <a:latin typeface="Times New Roman" panose="02020603050405020304" pitchFamily="18" charset="0"/>
                <a:cs typeface="Times New Roman" panose="02020603050405020304" pitchFamily="18" charset="0"/>
              </a:rPr>
              <a:t> con </a:t>
            </a:r>
            <a:r>
              <a:rPr lang="en-US" sz="2400" dirty="0" err="1" smtClean="0">
                <a:latin typeface="Times New Roman" panose="02020603050405020304" pitchFamily="18" charset="0"/>
                <a:cs typeface="Times New Roman" panose="02020603050405020304" pitchFamily="18" charset="0"/>
              </a:rPr>
              <a:t>đi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học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đúng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độ</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tuổi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khuyến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khích</a:t>
            </a:r>
            <a:r>
              <a:rPr lang="en-US" sz="2400" dirty="0" smtClean="0">
                <a:latin typeface="Times New Roman" panose="02020603050405020304" pitchFamily="18" charset="0"/>
                <a:cs typeface="Times New Roman" panose="02020603050405020304" pitchFamily="18" charset="0"/>
              </a:rPr>
              <a:t> con </a:t>
            </a:r>
            <a:r>
              <a:rPr lang="en-US" sz="2400" dirty="0" err="1" smtClean="0">
                <a:latin typeface="Times New Roman" panose="02020603050405020304" pitchFamily="18" charset="0"/>
                <a:cs typeface="Times New Roman" panose="02020603050405020304" pitchFamily="18" charset="0"/>
              </a:rPr>
              <a:t>đi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học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đầy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đủ</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đúng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giờ</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chuẩn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đồ</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dùng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học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tập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trẻ</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lắng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nghe</a:t>
            </a:r>
            <a:r>
              <a:rPr lang="en-US" sz="2400" dirty="0" smtClean="0">
                <a:latin typeface="Times New Roman" panose="02020603050405020304" pitchFamily="18" charset="0"/>
                <a:cs typeface="Times New Roman" panose="02020603050405020304" pitchFamily="18" charset="0"/>
              </a:rPr>
              <a:t> con chia </a:t>
            </a:r>
            <a:r>
              <a:rPr lang="en-US" sz="2400" dirty="0" err="1" smtClean="0">
                <a:latin typeface="Times New Roman" panose="02020603050405020304" pitchFamily="18" charset="0"/>
                <a:cs typeface="Times New Roman" panose="02020603050405020304" pitchFamily="18" charset="0"/>
              </a:rPr>
              <a:t>sẻ</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776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66750" y="222251"/>
            <a:ext cx="7886700" cy="1325563"/>
          </a:xfrm>
        </p:spPr>
        <p:txBody>
          <a:bodyPr>
            <a:normAutofit/>
          </a:bodyPr>
          <a:lstStyle/>
          <a:p>
            <a:pPr algn="just"/>
            <a:r>
              <a:rPr lang="en-US" sz="2400" b="1" dirty="0" smtClean="0">
                <a:solidFill>
                  <a:srgbClr val="7030A0"/>
                </a:solidFill>
                <a:latin typeface="Times New Roman" panose="02020603050405020304" pitchFamily="18" charset="0"/>
                <a:cs typeface="Times New Roman" panose="02020603050405020304" pitchFamily="18" charset="0"/>
              </a:rPr>
              <a:t>3. </a:t>
            </a:r>
            <a:r>
              <a:rPr lang="en-US" sz="2400" b="1" dirty="0" err="1">
                <a:solidFill>
                  <a:srgbClr val="7030A0"/>
                </a:solidFill>
                <a:latin typeface="Times New Roman" panose="02020603050405020304" pitchFamily="18" charset="0"/>
                <a:cs typeface="Times New Roman" panose="02020603050405020304" pitchFamily="18" charset="0"/>
              </a:rPr>
              <a:t>V</a:t>
            </a:r>
            <a:r>
              <a:rPr lang="en-US" sz="2400" b="1" dirty="0" err="1" smtClean="0">
                <a:solidFill>
                  <a:srgbClr val="7030A0"/>
                </a:solidFill>
                <a:latin typeface="Times New Roman" panose="02020603050405020304" pitchFamily="18" charset="0"/>
                <a:cs typeface="Times New Roman" panose="02020603050405020304" pitchFamily="18" charset="0"/>
              </a:rPr>
              <a:t>ai</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trò</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của</a:t>
            </a:r>
            <a:r>
              <a:rPr lang="en-US" sz="2400" b="1" dirty="0" smtClean="0">
                <a:solidFill>
                  <a:srgbClr val="7030A0"/>
                </a:solidFill>
                <a:latin typeface="Times New Roman" panose="02020603050405020304" pitchFamily="18" charset="0"/>
                <a:cs typeface="Times New Roman" panose="02020603050405020304" pitchFamily="18" charset="0"/>
              </a:rPr>
              <a:t> cha </a:t>
            </a:r>
            <a:r>
              <a:rPr lang="en-US" sz="2400" b="1" dirty="0" err="1" smtClean="0">
                <a:solidFill>
                  <a:srgbClr val="7030A0"/>
                </a:solidFill>
                <a:latin typeface="Times New Roman" panose="02020603050405020304" pitchFamily="18" charset="0"/>
                <a:cs typeface="Times New Roman" panose="02020603050405020304" pitchFamily="18" charset="0"/>
              </a:rPr>
              <a:t>mẹ</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trong</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chuẩn</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bị</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cho</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trẻ</a:t>
            </a:r>
            <a:r>
              <a:rPr lang="en-US" sz="2400" b="1" dirty="0" smtClean="0">
                <a:solidFill>
                  <a:srgbClr val="7030A0"/>
                </a:solidFill>
                <a:latin typeface="Times New Roman" panose="02020603050405020304" pitchFamily="18" charset="0"/>
                <a:cs typeface="Times New Roman" panose="02020603050405020304" pitchFamily="18" charset="0"/>
              </a:rPr>
              <a:t> 5 </a:t>
            </a:r>
            <a:r>
              <a:rPr lang="en-US" sz="2400" b="1" dirty="0" err="1" smtClean="0">
                <a:solidFill>
                  <a:srgbClr val="7030A0"/>
                </a:solidFill>
                <a:latin typeface="Times New Roman" panose="02020603050405020304" pitchFamily="18" charset="0"/>
                <a:cs typeface="Times New Roman" panose="02020603050405020304" pitchFamily="18" charset="0"/>
              </a:rPr>
              <a:t>tuổi</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sẵn</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sàng</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vào</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lớp</a:t>
            </a: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400" b="1" dirty="0" err="1" smtClean="0">
                <a:solidFill>
                  <a:srgbClr val="7030A0"/>
                </a:solidFill>
                <a:latin typeface="Times New Roman" panose="02020603050405020304" pitchFamily="18" charset="0"/>
                <a:cs typeface="Times New Roman" panose="02020603050405020304" pitchFamily="18" charset="0"/>
              </a:rPr>
              <a:t>một</a:t>
            </a:r>
            <a:r>
              <a:rPr lang="en-US" sz="2400" b="1" dirty="0" smtClean="0">
                <a:solidFill>
                  <a:srgbClr val="7030A0"/>
                </a:solidFill>
                <a:latin typeface="Times New Roman" panose="02020603050405020304" pitchFamily="18" charset="0"/>
                <a:cs typeface="Times New Roman" panose="02020603050405020304" pitchFamily="18" charset="0"/>
              </a:rPr>
              <a:t>.</a:t>
            </a:r>
            <a:endParaRPr lang="en-US" sz="2400" b="1"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1520825"/>
            <a:ext cx="7886700" cy="4351338"/>
          </a:xfrm>
        </p:spPr>
        <p:txBody>
          <a:bodyPr>
            <a:normAutofit/>
          </a:bodyPr>
          <a:lstStyle/>
          <a:p>
            <a:pPr marL="0" indent="0" algn="just">
              <a:buNone/>
            </a:pPr>
            <a:r>
              <a:rPr lang="vi-VN" sz="2400" b="1" i="1" dirty="0" smtClean="0">
                <a:solidFill>
                  <a:srgbClr val="7030A0"/>
                </a:solidFill>
                <a:latin typeface="Times New Roman" panose="02020603050405020304" pitchFamily="18" charset="0"/>
                <a:cs typeface="Times New Roman" panose="02020603050405020304" pitchFamily="18" charset="0"/>
              </a:rPr>
              <a:t>Cụ thể:</a:t>
            </a:r>
            <a:endParaRPr lang="vi-VN" sz="2400" b="1" i="1" dirty="0">
              <a:solidFill>
                <a:srgbClr val="7030A0"/>
              </a:solidFill>
              <a:latin typeface="Times New Roman" panose="02020603050405020304" pitchFamily="18" charset="0"/>
              <a:cs typeface="Times New Roman" panose="02020603050405020304" pitchFamily="18" charset="0"/>
            </a:endParaRPr>
          </a:p>
          <a:p>
            <a:pPr algn="just">
              <a:buFontTx/>
              <a:buChar char="-"/>
            </a:pPr>
            <a:r>
              <a:rPr lang="vi-VN" sz="2400" dirty="0" smtClean="0">
                <a:latin typeface="Times New Roman" panose="02020603050405020304" pitchFamily="18" charset="0"/>
                <a:cs typeface="Times New Roman" panose="02020603050405020304" pitchFamily="18" charset="0"/>
              </a:rPr>
              <a:t>Cung cấp kiến thức cần thiết: trò chuyện với trẻ về môi trường xung quanh, về trường tiểu học.</a:t>
            </a:r>
            <a:endParaRPr lang="vi-VN" sz="2400" dirty="0">
              <a:latin typeface="Times New Roman" panose="02020603050405020304" pitchFamily="18" charset="0"/>
              <a:cs typeface="Times New Roman" panose="02020603050405020304" pitchFamily="18" charset="0"/>
            </a:endParaRPr>
          </a:p>
          <a:p>
            <a:pPr algn="just">
              <a:buFontTx/>
              <a:buChar char="-"/>
            </a:pPr>
            <a:r>
              <a:rPr lang="vi-VN" sz="2400" dirty="0" smtClean="0">
                <a:latin typeface="Times New Roman" panose="02020603050405020304" pitchFamily="18" charset="0"/>
                <a:cs typeface="Times New Roman" panose="02020603050405020304" pitchFamily="18" charset="0"/>
              </a:rPr>
              <a:t>Tập cho trẻ có thói quen tự lập hàng ngày: vệ sinh cá nhân, ăn uống, sắp xếp sách vở, góc học tập, cho trẻ quyết định những gì mình cần.</a:t>
            </a:r>
            <a:endParaRPr lang="vi-VN" sz="2400" dirty="0">
              <a:latin typeface="Times New Roman" panose="02020603050405020304" pitchFamily="18" charset="0"/>
              <a:cs typeface="Times New Roman" panose="02020603050405020304" pitchFamily="18" charset="0"/>
            </a:endParaRPr>
          </a:p>
          <a:p>
            <a:pPr algn="just">
              <a:buFontTx/>
              <a:buChar char="-"/>
            </a:pPr>
            <a:r>
              <a:rPr lang="vi-VN" sz="2400" dirty="0" smtClean="0">
                <a:latin typeface="Times New Roman" panose="02020603050405020304" pitchFamily="18" charset="0"/>
                <a:cs typeface="Times New Roman" panose="02020603050405020304" pitchFamily="18" charset="0"/>
              </a:rPr>
              <a:t>Cho trẻ tham quan trường tiểu học.</a:t>
            </a:r>
          </a:p>
          <a:p>
            <a:pPr algn="just">
              <a:buFontTx/>
              <a:buChar char="-"/>
            </a:pPr>
            <a:r>
              <a:rPr lang="vi-VN" sz="2400" dirty="0" smtClean="0">
                <a:latin typeface="Times New Roman" panose="02020603050405020304" pitchFamily="18" charset="0"/>
                <a:cs typeface="Times New Roman" panose="02020603050405020304" pitchFamily="18" charset="0"/>
              </a:rPr>
              <a:t>Chuẩn bị các kỹ năng cần thiết: các hoạt động nhóm, cách bảo vệ bản thân trước một số tình huống</a:t>
            </a:r>
            <a:endParaRPr lang="vi-VN" sz="24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148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vi-VN" sz="2400" b="1" dirty="0" smtClean="0">
                <a:solidFill>
                  <a:srgbClr val="7030A0"/>
                </a:solidFill>
                <a:latin typeface="Times New Roman" panose="02020603050405020304" pitchFamily="18" charset="0"/>
                <a:cs typeface="Times New Roman" panose="02020603050405020304" pitchFamily="18" charset="0"/>
              </a:rPr>
              <a:t>4. Nội dung hỗ trợ cùng cha mẹ chuẩn bị cho trẻ vào lớp một</a:t>
            </a:r>
            <a:endParaRPr lang="en-US" sz="2400" b="1"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49" y="1825625"/>
            <a:ext cx="8006196" cy="4450484"/>
          </a:xfrm>
        </p:spPr>
        <p:txBody>
          <a:bodyPr>
            <a:noAutofit/>
          </a:bodyPr>
          <a:lstStyle/>
          <a:p>
            <a:pPr marL="0" indent="0" algn="just">
              <a:lnSpc>
                <a:spcPct val="100000"/>
              </a:lnSpc>
              <a:buNone/>
            </a:pPr>
            <a:r>
              <a:rPr lang="vi-VN" sz="2400" dirty="0" smtClean="0">
                <a:latin typeface="Times New Roman" panose="02020603050405020304" pitchFamily="18" charset="0"/>
                <a:cs typeface="Times New Roman" panose="02020603050405020304" pitchFamily="18" charset="0"/>
              </a:rPr>
              <a:t>- Cung cấp cho cha mẹ các hướng dẫn và thủ tục cần thiết cho việc nhập học của trẻ ở trường tiểu học.</a:t>
            </a:r>
          </a:p>
          <a:p>
            <a:pPr algn="just">
              <a:lnSpc>
                <a:spcPct val="100000"/>
              </a:lnSpc>
              <a:buFontTx/>
              <a:buChar char="-"/>
            </a:pPr>
            <a:r>
              <a:rPr lang="vi-VN" sz="2400" dirty="0" smtClean="0">
                <a:latin typeface="Times New Roman" panose="02020603050405020304" pitchFamily="18" charset="0"/>
                <a:cs typeface="Times New Roman" panose="02020603050405020304" pitchFamily="18" charset="0"/>
              </a:rPr>
              <a:t>Hướng dẫn cha mẹ đọc sách cùng con, rèn luyện kỹ năng làm việc với sách và đồ dùng học tập.</a:t>
            </a:r>
          </a:p>
          <a:p>
            <a:pPr algn="just">
              <a:lnSpc>
                <a:spcPct val="100000"/>
              </a:lnSpc>
              <a:buFontTx/>
              <a:buChar char="-"/>
            </a:pPr>
            <a:r>
              <a:rPr lang="vi-VN" sz="2400" dirty="0" smtClean="0">
                <a:latin typeface="Times New Roman" panose="02020603050405020304" pitchFamily="18" charset="0"/>
                <a:cs typeface="Times New Roman" panose="02020603050405020304" pitchFamily="18" charset="0"/>
              </a:rPr>
              <a:t>Hướng dẫn cha mẹ giúp trẻ tham gia các hoạt động nhóm, thể hiện ý kiến cá nhân và tự bảo vệ bản thân( cho con tham gia các hoạt động dã ngoại, lễ hội, các hoạt động tập thể)</a:t>
            </a:r>
          </a:p>
          <a:p>
            <a:pPr algn="just">
              <a:lnSpc>
                <a:spcPct val="100000"/>
              </a:lnSpc>
              <a:buFontTx/>
              <a:buChar char="-"/>
            </a:pPr>
            <a:r>
              <a:rPr lang="vi-VN" sz="2400" dirty="0" smtClean="0">
                <a:latin typeface="Times New Roman" panose="02020603050405020304" pitchFamily="18" charset="0"/>
                <a:cs typeface="Times New Roman" panose="02020603050405020304" pitchFamily="18" charset="0"/>
              </a:rPr>
              <a:t>Chú ý các sản phẩm hoạt đợng trong ngày của trẻ, phải có ghi ngày trên sản phẩm của trẻ, phải lưu vào hồ sơ của trẻ để phụ huynh theo dõi quá trình học tập của trẻ.</a:t>
            </a:r>
          </a:p>
        </p:txBody>
      </p:sp>
    </p:spTree>
    <p:extLst>
      <p:ext uri="{BB962C8B-B14F-4D97-AF65-F5344CB8AC3E}">
        <p14:creationId xmlns:p14="http://schemas.microsoft.com/office/powerpoint/2010/main" val="252892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1272</TotalTime>
  <Words>865</Words>
  <Application>Microsoft Office PowerPoint</Application>
  <PresentationFormat>On-screen Show (4:3)</PresentationFormat>
  <Paragraphs>47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CHUYÊN ĐỀ HỖ TRỢ CHA MẸ CHUẨN BỊ CHO  TRẺ 5 TUỔI SẴN SÀNG VÀO LỚP MỘT Tân Bình, ngày 29 tháng 01 năm 2021 </vt:lpstr>
      <vt:lpstr>I. Mục tiêu</vt:lpstr>
      <vt:lpstr>PowerPoint Presentation</vt:lpstr>
      <vt:lpstr>II. Nội dung</vt:lpstr>
      <vt:lpstr>PowerPoint Presentation</vt:lpstr>
      <vt:lpstr>2. Nội dung chuẩn bị cho trẻ 5 tuổi sẵn sàng vào lớp 1</vt:lpstr>
      <vt:lpstr>Nội dung</vt:lpstr>
      <vt:lpstr>3. Vai trò của cha mẹ trong chuẩn bị cho trẻ 5 tuổi sẵn sàng vào lớp một.</vt:lpstr>
      <vt:lpstr>4. Nội dung hỗ trợ cùng cha mẹ chuẩn bị cho trẻ vào lớp một</vt:lpstr>
      <vt:lpstr>4. Nội dung hỗ trợ cùng cha mẹ chuẩn bị cho trẻ vào lớp một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CHUYÊN ĐỀ TĂNG CƯỜNG BỒI DƯỠNG CẢM XÚC TÍCH CỰC CHO GIÁO VIÊN MẦM NON TRONG CHĂM SÓC VÀ GIÁO DỤC TRẺ MẦM NON</dc:title>
  <dc:creator>Windows User</dc:creator>
  <cp:lastModifiedBy>admin</cp:lastModifiedBy>
  <cp:revision>81</cp:revision>
  <cp:lastPrinted>2021-01-28T07:41:58Z</cp:lastPrinted>
  <dcterms:created xsi:type="dcterms:W3CDTF">2020-08-17T04:58:19Z</dcterms:created>
  <dcterms:modified xsi:type="dcterms:W3CDTF">2021-01-28T07:43:41Z</dcterms:modified>
</cp:coreProperties>
</file>